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01.04.2024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2780928"/>
            <a:ext cx="8568952" cy="1440160"/>
          </a:xfrm>
        </p:spPr>
        <p:txBody>
          <a:bodyPr>
            <a:normAutofit/>
          </a:bodyPr>
          <a:lstStyle/>
          <a:p>
            <a:r>
              <a:rPr lang="ru-RU" sz="1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Производственная практика</a:t>
            </a:r>
          </a:p>
          <a:p>
            <a:r>
              <a:rPr lang="x-none" sz="1400" b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ПМ</a:t>
            </a:r>
            <a:r>
              <a:rPr lang="x-none" sz="1400" b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04 «СОПРОВОЖДЕНИЕ И ОБСЛУЖИВАНИЕ ПРОГРАММНОГО ОБЕСПЕЧЕНИЯ КОМПЬЮТЕРНЫХ СИСТЕМ</a:t>
            </a:r>
            <a:r>
              <a:rPr lang="x-none" sz="1400" b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 </a:t>
            </a:r>
            <a:endParaRPr lang="ru-RU" sz="14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Разработка «Обработка результатов измерений ДПА для расчета метрологических измерений»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1124744"/>
            <a:ext cx="7772400" cy="936104"/>
          </a:xfrm>
        </p:spPr>
        <p:txBody>
          <a:bodyPr>
            <a:normAutofit/>
          </a:bodyPr>
          <a:lstStyle/>
          <a:p>
            <a:r>
              <a:rPr lang="ru" sz="16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Министерство образования Пензенской области    </a:t>
            </a:r>
            <a:br>
              <a:rPr lang="ru" sz="16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</a:br>
            <a:r>
              <a:rPr lang="ru" sz="1600" dirty="0" smtClean="0">
                <a:solidFill>
                  <a:schemeClr val="tx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ГАПОУ ПО «Пензенский колледж информационных и промышленных технологий (ИТ - колледж)»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04048" y="5013176"/>
            <a:ext cx="396044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Выполнила: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Студентка группы 21ИТ35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Журавлева Л.Г.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Руководитель производственной практики: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Николаева Н.С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.,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требования: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67544" y="2348880"/>
            <a:ext cx="4126232" cy="2622032"/>
          </a:xfrm>
        </p:spPr>
        <p:txBody>
          <a:bodyPr/>
          <a:lstStyle/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работа с данными;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добавление данных;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удаление данных;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редактирование данных;</a:t>
            </a:r>
          </a:p>
          <a:p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расчет данных.</a:t>
            </a: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300" dirty="0" smtClean="0"/>
              <a:t>4. </a:t>
            </a:r>
            <a:r>
              <a:rPr lang="en-US" sz="3300" dirty="0" smtClean="0"/>
              <a:t>ER-</a:t>
            </a:r>
            <a:r>
              <a:rPr lang="ru-RU" sz="3300" dirty="0" smtClean="0"/>
              <a:t>диаграмма</a:t>
            </a:r>
            <a:endParaRPr lang="ru-RU" sz="3300" dirty="0"/>
          </a:p>
        </p:txBody>
      </p:sp>
      <p:pic>
        <p:nvPicPr>
          <p:cNvPr id="4" name="Рисунок 3" descr="ER-диаграмма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708920"/>
            <a:ext cx="4968552" cy="35806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5. Резервное копирование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1193304"/>
          </a:xfrm>
        </p:spPr>
        <p:txBody>
          <a:bodyPr/>
          <a:lstStyle/>
          <a:p>
            <a:pPr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1. На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предприятие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АО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«НИИФИ» данные сохраняются в сетевой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сервер из-за чего на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компьютере нет программ для резервного компьютера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12653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2.  В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случае, если АО «НИИФИ» в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будущем перейдет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на более совершенную версию с БД, то резервное копирование будет проходить в SQL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Management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Studio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37444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5445224"/>
            <a:ext cx="4680520" cy="91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Антивирусная программа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15616" y="1556792"/>
            <a:ext cx="6984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Предприятие АО «НИИФИ» пользуется антивирусной программой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Kaspersky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1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720" y="2132856"/>
            <a:ext cx="5472608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7. Тестирование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ru-RU" dirty="0" smtClean="0"/>
              <a:t> Интеграционное тестирование </a:t>
            </a:r>
            <a:endParaRPr lang="ru-RU" dirty="0"/>
          </a:p>
        </p:txBody>
      </p:sp>
      <p:pic>
        <p:nvPicPr>
          <p:cNvPr id="5" name="Рисунок 4" descr="Тестовый граф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204864"/>
            <a:ext cx="3600400" cy="367240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499992" y="2204864"/>
            <a:ext cx="43204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dirty="0" smtClean="0"/>
              <a:t>Пояснение по графу: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вход в программу;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создание документа;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открытие документа;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добавление данных;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редактирование данных;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удаление данных;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запуск программы для расчета данных;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просмотр </a:t>
            </a:r>
            <a:r>
              <a:rPr lang="ru-RU" dirty="0" err="1" smtClean="0"/>
              <a:t>машинограммы</a:t>
            </a:r>
            <a:r>
              <a:rPr lang="ru-RU" dirty="0" smtClean="0"/>
              <a:t> для проверки;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печать расчета данных;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 smtClean="0"/>
              <a:t>выход из программы.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Тестовые пути и пояснение к ним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indent="274320">
              <a:lnSpc>
                <a:spcPct val="170000"/>
              </a:lnSpc>
              <a:buNone/>
            </a:pP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Тестовый путь 1 (1, 2, 3, 4, 7, 8, 9, 10); Происходит вход в программу, где создается документ, который открываем и добавляем в него данные из бумажного документа после внесения данных идет запуск программы, которая рассчитывает данные, которые мы открываем для проверки правильности внесенных данных, если нету ошибок  распечатываем расчет и выходим из программы. </a:t>
            </a:r>
          </a:p>
          <a:p>
            <a:pPr indent="274320">
              <a:lnSpc>
                <a:spcPct val="170000"/>
              </a:lnSpc>
              <a:buNone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Тестовый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 путь 2 (1, 3, 5, 7, 8, 9, 10); Происходит вход в программу, где открываем необходимый документ, редактируем необходимые данные после чего запускаем программу, которая рассчитывает данные, а потом проверяем расчет данных, если нету ошибок, распечатываем расчет и выходим из программы. </a:t>
            </a:r>
          </a:p>
          <a:p>
            <a:pPr indent="274320">
              <a:lnSpc>
                <a:spcPct val="170000"/>
              </a:lnSpc>
              <a:buNone/>
            </a:pP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Тестовый путь 3 (1, 3, 6, 10); Происходит вход в программу, где открываем необходимый документ и удаляем его, а потом выходим из программы. </a:t>
            </a:r>
          </a:p>
          <a:p>
            <a:pPr indent="274320">
              <a:lnSpc>
                <a:spcPct val="170000"/>
              </a:lnSpc>
              <a:buNone/>
            </a:pP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Тестовый путь 4 (1, 3, 7, 8, 9, 10); Происходит вход в программу, где открываем необходимый документ, запускаем программу, которая рассчитывает данные, а потом проверяем расчет данных, если нету ошибок, распечатываем расчет и выходим из программы. 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18720" cy="758952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q"/>
            </a:pPr>
            <a:r>
              <a:rPr lang="ru-RU" dirty="0" smtClean="0">
                <a:solidFill>
                  <a:schemeClr val="tx1"/>
                </a:solidFill>
              </a:rPr>
              <a:t>Модульное тестирование (Тест кейсы)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506834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Рисунок 7" descr="1.drawio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2160" y="2636912"/>
            <a:ext cx="2520280" cy="33836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1.drawio.pn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555776" y="1484784"/>
            <a:ext cx="4248472" cy="1234440"/>
          </a:xfrm>
          <a:prstGeom prst="rect">
            <a:avLst/>
          </a:prstGeom>
        </p:spPr>
      </p:pic>
      <p:pic>
        <p:nvPicPr>
          <p:cNvPr id="5" name="Рисунок 4" descr="1.drawio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92" y="2852936"/>
            <a:ext cx="2952328" cy="3243048"/>
          </a:xfrm>
          <a:prstGeom prst="rect">
            <a:avLst/>
          </a:prstGeom>
        </p:spPr>
      </p:pic>
      <p:pic>
        <p:nvPicPr>
          <p:cNvPr id="6" name="Рисунок 5" descr="1.drawio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2080" y="2852936"/>
            <a:ext cx="2880320" cy="3243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556792"/>
            <a:ext cx="8158680" cy="438872"/>
          </a:xfrm>
        </p:spPr>
        <p:txBody>
          <a:bodyPr>
            <a:normAutofit fontScale="90000"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Исключение 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 правильность данных при расчете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Содержимое 3" descr="1.drawio.pn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979712" y="2132856"/>
            <a:ext cx="5425440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74704" cy="4572000"/>
          </a:xfrm>
        </p:spPr>
        <p:txBody>
          <a:bodyPr/>
          <a:lstStyle/>
          <a:p>
            <a:pPr indent="274320">
              <a:lnSpc>
                <a:spcPct val="150000"/>
              </a:lnSpc>
              <a:buNone/>
            </a:pPr>
            <a:r>
              <a:rPr lang="ru-RU" dirty="0" smtClean="0"/>
              <a:t>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Во время выполнения задания по производственной практике была создана программа «Обработка результатов измерений ДПА для расчета метрологических измерений», которая позволяет рассчитывать  данные.</a:t>
            </a:r>
          </a:p>
          <a:p>
            <a:pPr indent="274320">
              <a:lnSpc>
                <a:spcPct val="150000"/>
              </a:lnSpc>
              <a:buNone/>
            </a:pPr>
            <a:r>
              <a:rPr lang="ru-RU" sz="1600" dirty="0" smtClean="0"/>
              <a:t>Было разработано руководство </a:t>
            </a:r>
            <a:r>
              <a:rPr lang="ru-RU" sz="1600" dirty="0" smtClean="0"/>
              <a:t>пользователя и разработчика, </a:t>
            </a:r>
            <a:r>
              <a:rPr lang="ru-RU" sz="1600" dirty="0" smtClean="0"/>
              <a:t>в котором описаны все действия для работы с </a:t>
            </a:r>
            <a:r>
              <a:rPr lang="ru-RU" sz="1600" dirty="0" smtClean="0"/>
              <a:t>программой.</a:t>
            </a:r>
          </a:p>
          <a:p>
            <a:pPr indent="274320">
              <a:lnSpc>
                <a:spcPct val="150000"/>
              </a:lnSpc>
              <a:buNone/>
            </a:pPr>
            <a:r>
              <a:rPr lang="ru-RU" sz="1600" dirty="0" smtClean="0"/>
              <a:t>Таким образом, все поставленные </a:t>
            </a:r>
            <a:r>
              <a:rPr lang="ru-RU" sz="1600" dirty="0" smtClean="0"/>
              <a:t>задачи выполнены, а </a:t>
            </a:r>
            <a:r>
              <a:rPr lang="ru-RU" sz="1600" dirty="0" smtClean="0"/>
              <a:t>цель достигнута.</a:t>
            </a:r>
          </a:p>
          <a:p>
            <a:pPr indent="274320">
              <a:buNone/>
            </a:pPr>
            <a:endParaRPr lang="ru-RU" sz="1600" dirty="0" smtClean="0"/>
          </a:p>
          <a:p>
            <a:pPr indent="27432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работы: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1772816"/>
            <a:ext cx="82089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dirty="0" smtClean="0"/>
              <a:t>Разработка </a:t>
            </a:r>
            <a:r>
              <a:rPr lang="ru-RU" dirty="0" smtClean="0"/>
              <a:t>программы для </a:t>
            </a:r>
            <a:r>
              <a:rPr lang="ru-RU" dirty="0" smtClean="0"/>
              <a:t>организации АО </a:t>
            </a:r>
            <a:r>
              <a:rPr lang="en-US" dirty="0" smtClean="0"/>
              <a:t>«</a:t>
            </a:r>
            <a:r>
              <a:rPr lang="ru-RU" dirty="0" smtClean="0"/>
              <a:t>НИИФИ</a:t>
            </a:r>
            <a:r>
              <a:rPr lang="en-US" dirty="0" smtClean="0"/>
              <a:t>», </a:t>
            </a:r>
            <a:r>
              <a:rPr lang="ru-RU" dirty="0" smtClean="0"/>
              <a:t>которая </a:t>
            </a:r>
            <a:r>
              <a:rPr lang="ru-RU" dirty="0" smtClean="0"/>
              <a:t>будет обрабатывать </a:t>
            </a:r>
            <a:r>
              <a:rPr lang="ru-RU" dirty="0" smtClean="0"/>
              <a:t>результаты измерения </a:t>
            </a:r>
            <a:r>
              <a:rPr lang="ru-RU" dirty="0" err="1" smtClean="0"/>
              <a:t>датчико-преобразующей</a:t>
            </a:r>
            <a:r>
              <a:rPr lang="ru-RU" dirty="0" smtClean="0"/>
              <a:t> </a:t>
            </a:r>
            <a:r>
              <a:rPr lang="ru-RU" dirty="0" smtClean="0"/>
              <a:t>аппаратуры для расчета </a:t>
            </a:r>
            <a:r>
              <a:rPr lang="ru-RU" dirty="0" smtClean="0"/>
              <a:t>метрологических </a:t>
            </a:r>
            <a:r>
              <a:rPr lang="ru-RU" dirty="0" smtClean="0"/>
              <a:t>измерений.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-468560" y="1412776"/>
            <a:ext cx="10009112" cy="2835696"/>
          </a:xfrm>
        </p:spPr>
        <p:txBody>
          <a:bodyPr>
            <a:normAutofit/>
          </a:bodyPr>
          <a:lstStyle/>
          <a:p>
            <a:r>
              <a:rPr lang="ru-RU" sz="6600" dirty="0" smtClean="0"/>
              <a:t>Спасибо за внимание</a:t>
            </a:r>
            <a:endParaRPr lang="ru-RU"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590728" cy="752128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достижения поставленной цели, необходимо выполнить следующие задачи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628801"/>
            <a:ext cx="83529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Руководство пользователя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Руководство разработчика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Диаграмма вариантов использования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ER-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диаграмма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Резервное копирование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Антивирусная программа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Тестирование :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Интеграционное тестирование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Модульное тестирование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Тест кейсы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Руководство пользователя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1484784"/>
            <a:ext cx="7164288" cy="821832"/>
          </a:xfrm>
        </p:spPr>
        <p:txBody>
          <a:bodyPr>
            <a:normAutofit/>
          </a:bodyPr>
          <a:lstStyle/>
          <a:p>
            <a:pPr indent="27432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Для начала работы с документами, необходимо зайти в программу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FAR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. Нажмите на иконку находящейся на рабочем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столе.</a:t>
            </a:r>
          </a:p>
          <a:p>
            <a:pPr>
              <a:buNone/>
            </a:pP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2204864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4320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После открытия программы вам представится окно с документами и папками. </a:t>
            </a:r>
            <a:endParaRPr lang="ru-RU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1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0312" y="1484784"/>
            <a:ext cx="792088" cy="936104"/>
          </a:xfrm>
          <a:prstGeom prst="rect">
            <a:avLst/>
          </a:prstGeom>
        </p:spPr>
      </p:pic>
      <p:pic>
        <p:nvPicPr>
          <p:cNvPr id="6" name="Рисунок 5" descr="1.drawio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648" y="2636912"/>
            <a:ext cx="5616624" cy="3456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340768"/>
            <a:ext cx="4752528" cy="158417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/>
            </a:r>
            <a:br>
              <a:rPr lang="ru-RU" dirty="0" smtClean="0"/>
            </a:br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Вам необходимо перейти в папку в которой откроете файл и внесете необходимые данные из бумажного документа.</a:t>
            </a:r>
            <a:endParaRPr lang="ru-RU" sz="1600" dirty="0"/>
          </a:p>
        </p:txBody>
      </p:sp>
      <p:pic>
        <p:nvPicPr>
          <p:cNvPr id="4" name="Рисунок 3" descr="1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2080" y="1628800"/>
            <a:ext cx="3456384" cy="316835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79512" y="3717032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Для запуска расчета данных, необходимо открыть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exe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, в котором введете имя вашего документа и нажмете «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Enter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sz="1600" dirty="0"/>
          </a:p>
        </p:txBody>
      </p:sp>
      <p:pic>
        <p:nvPicPr>
          <p:cNvPr id="7" name="Рисунок 6" descr="1.drawio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016" y="4869160"/>
            <a:ext cx="4032448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51520" y="332656"/>
            <a:ext cx="8496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После того, как мы запустили программу для расчета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данных,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нам необходимо проверить правильность данных которые мы вели, если данные были введены не верно, то у нас будет в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машинограмме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400" dirty="0" err="1" smtClean="0">
                <a:latin typeface="Times New Roman" pitchFamily="18" charset="0"/>
                <a:cs typeface="Times New Roman" pitchFamily="18" charset="0"/>
              </a:rPr>
              <a:t>юудет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фраза «</a:t>
            </a: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Не соответствует».</a:t>
            </a: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1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2276872"/>
            <a:ext cx="3600400" cy="3888432"/>
          </a:xfrm>
          <a:prstGeom prst="rect">
            <a:avLst/>
          </a:prstGeom>
        </p:spPr>
      </p:pic>
      <p:pic>
        <p:nvPicPr>
          <p:cNvPr id="7" name="Рисунок 6" descr="1.drawio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276872"/>
            <a:ext cx="3600400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301752" y="1988840"/>
            <a:ext cx="4041648" cy="4608512"/>
          </a:xfrm>
        </p:spPr>
        <p:txBody>
          <a:bodyPr>
            <a:normAutofit fontScale="47500" lnSpcReduction="20000"/>
          </a:bodyPr>
          <a:lstStyle/>
          <a:p>
            <a:pPr lvl="0">
              <a:buNone/>
            </a:pPr>
            <a:r>
              <a:rPr lang="ru-RU" sz="2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3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Общие </a:t>
            </a:r>
            <a:r>
              <a:rPr lang="ru-RU" sz="3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сведения </a:t>
            </a:r>
            <a:endParaRPr lang="ru-RU" sz="3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ru-RU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1.1  </a:t>
            </a:r>
            <a:r>
              <a:rPr lang="ru-RU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состав программы ДПА входят: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определения основной погрешности – ДПА;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 определяет коэффициент изменения чувствительности от статического давления – ДПА;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 определяет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виброэквивалент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– ДПА;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 определяет ёмкость – ДПА;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 определяет чувствительность – ДПА;</a:t>
            </a:r>
          </a:p>
          <a:p>
            <a:pPr lvl="0">
              <a:buFont typeface="Wingdings" pitchFamily="2" charset="2"/>
              <a:buChar char="q"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Подпрограмма печати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машинограммы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– ДПА.</a:t>
            </a:r>
          </a:p>
          <a:p>
            <a:pPr lvl="1">
              <a:buNone/>
            </a:pP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1.2 Программа оттранслирована и помешена в библиотеку загрузочных модулей</a:t>
            </a:r>
          </a:p>
          <a:p>
            <a:pPr lvl="1">
              <a:buNone/>
            </a:pPr>
            <a:r>
              <a:rPr lang="ru-RU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1.3 Структура данных простая, т. к. данные вводятся  в том порядке, в каком порядке расположены на носители (документе) </a:t>
            </a:r>
          </a:p>
          <a:p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4"/>
          </p:nvPr>
        </p:nvSpPr>
        <p:spPr>
          <a:xfrm>
            <a:off x="4800600" y="1988840"/>
            <a:ext cx="4038600" cy="4304735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ru-RU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Условия </a:t>
            </a:r>
            <a:r>
              <a:rPr lang="ru-RU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выполнения </a:t>
            </a:r>
            <a:endParaRPr lang="ru-RU" sz="16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457200" algn="just">
              <a:buNone/>
            </a:pPr>
            <a:r>
              <a:rPr lang="ru-RU" sz="1400" dirty="0" smtClean="0">
                <a:latin typeface="Times New Roman" pitchFamily="18" charset="0"/>
                <a:cs typeface="Times New Roman" pitchFamily="18" charset="0"/>
              </a:rPr>
              <a:t>Для работы программы требуется следующие минимальный комплект оборудования;</a:t>
            </a:r>
          </a:p>
          <a:p>
            <a:pPr lvl="0">
              <a:buFont typeface="Wingdings" pitchFamily="2" charset="2"/>
              <a:buChar char="q"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процессор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Intel(R) Core(TM) i7-7700HQ CPU @ 2.80GHz   2.81 GHz;</a:t>
            </a:r>
            <a:endParaRPr lang="ru-RU" sz="19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видеокарта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RX-570, 4 GB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0">
              <a:buFont typeface="Wingdings" pitchFamily="2" charset="2"/>
              <a:buChar char="q"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оперативная память 12,0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GB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0">
              <a:buFont typeface="Wingdings" pitchFamily="2" charset="2"/>
              <a:buChar char="q"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мониторы, клавиатура, мышь </a:t>
            </a:r>
          </a:p>
          <a:p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Руководство разработчика 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23528" y="1484784"/>
            <a:ext cx="8518720" cy="1224136"/>
          </a:xfrm>
        </p:spPr>
        <p:txBody>
          <a:bodyPr/>
          <a:lstStyle/>
          <a:p>
            <a:pPr lvl="0" algn="ctr"/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Проверка данных в документе.</a:t>
            </a:r>
          </a:p>
          <a:p>
            <a:r>
              <a:rPr lang="ru-RU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Проверка данных в документе для расчета градуировки производится в соответствии с макетом, приведенным в </a:t>
            </a:r>
            <a:r>
              <a:rPr lang="ru-RU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таблице. </a:t>
            </a:r>
            <a:endParaRPr lang="ru-RU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7" name="Содержимое 6" descr="1.drawio.png"/>
          <p:cNvPicPr>
            <a:picLocks noGrp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7544" y="2348880"/>
            <a:ext cx="3744416" cy="3960440"/>
          </a:xfrm>
          <a:prstGeom prst="rect">
            <a:avLst/>
          </a:prstGeom>
        </p:spPr>
      </p:pic>
      <p:pic>
        <p:nvPicPr>
          <p:cNvPr id="8" name="Содержимое 7" descr="1.drawio.png"/>
          <p:cNvPicPr>
            <a:picLocks noGrp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860032" y="2348880"/>
            <a:ext cx="3888432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5536" y="533400"/>
            <a:ext cx="8099177" cy="1311424"/>
          </a:xfrm>
        </p:spPr>
        <p:txBody>
          <a:bodyPr/>
          <a:lstStyle/>
          <a:p>
            <a:r>
              <a:rPr lang="ru-RU" dirty="0" smtClean="0"/>
              <a:t>3</a:t>
            </a:r>
            <a:r>
              <a:rPr lang="ru-RU" sz="3300" dirty="0" smtClean="0"/>
              <a:t>. Диаграмма вариантов использования </a:t>
            </a:r>
            <a:endParaRPr lang="ru-RU" sz="3300" dirty="0"/>
          </a:p>
        </p:txBody>
      </p:sp>
      <p:pic>
        <p:nvPicPr>
          <p:cNvPr id="4" name="Рисунок 3" descr="Диаграмма вариантов использования.drawi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2780928"/>
            <a:ext cx="5976664" cy="352839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110</TotalTime>
  <Words>778</Words>
  <Application>Microsoft Office PowerPoint</Application>
  <PresentationFormat>Экран (4:3)</PresentationFormat>
  <Paragraphs>87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Официальная</vt:lpstr>
      <vt:lpstr>Министерство образования Пензенской области     ГАПОУ ПО «Пензенский колледж информационных и промышленных технологий (ИТ - колледж)»</vt:lpstr>
      <vt:lpstr>Цель работы:</vt:lpstr>
      <vt:lpstr>Для достижения поставленной цели, необходимо выполнить следующие задачи:</vt:lpstr>
      <vt:lpstr>1. Руководство пользователя</vt:lpstr>
      <vt:lpstr> Вам необходимо перейти в папку в которой откроете файл и внесете необходимые данные из бумажного документа.</vt:lpstr>
      <vt:lpstr>Слайд 6</vt:lpstr>
      <vt:lpstr>2. Руководство разработчика </vt:lpstr>
      <vt:lpstr>Слайд 8</vt:lpstr>
      <vt:lpstr>3. Диаграмма вариантов использования </vt:lpstr>
      <vt:lpstr>Функциональные требования:</vt:lpstr>
      <vt:lpstr>4. ER-диаграмма</vt:lpstr>
      <vt:lpstr>5. Резервное копирование</vt:lpstr>
      <vt:lpstr>6. Антивирусная программа</vt:lpstr>
      <vt:lpstr>7. Тестирование</vt:lpstr>
      <vt:lpstr>Тестовые пути и пояснение к ним:</vt:lpstr>
      <vt:lpstr>Модульное тестирование (Тест кейсы) </vt:lpstr>
      <vt:lpstr>Слайд 17</vt:lpstr>
      <vt:lpstr>Исключение на правильность данных при расчете</vt:lpstr>
      <vt:lpstr>Заключение 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Лидия Журавлева</dc:creator>
  <cp:lastModifiedBy>Лидия Журавлева</cp:lastModifiedBy>
  <cp:revision>12</cp:revision>
  <dcterms:created xsi:type="dcterms:W3CDTF">2024-04-01T18:27:08Z</dcterms:created>
  <dcterms:modified xsi:type="dcterms:W3CDTF">2024-04-01T20:28:25Z</dcterms:modified>
</cp:coreProperties>
</file>